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61" r:id="rId4"/>
    <p:sldId id="265" r:id="rId5"/>
    <p:sldId id="260" r:id="rId6"/>
    <p:sldId id="259" r:id="rId7"/>
    <p:sldId id="266" r:id="rId8"/>
    <p:sldId id="267" r:id="rId9"/>
    <p:sldId id="270" r:id="rId10"/>
    <p:sldId id="271" r:id="rId11"/>
    <p:sldId id="268" r:id="rId12"/>
    <p:sldId id="269" r:id="rId13"/>
  </p:sldIdLst>
  <p:sldSz cx="9144000" cy="6858000" type="screen4x3"/>
  <p:notesSz cx="6858000" cy="9144000"/>
  <p:defaultTextStyle>
    <a:defPPr>
      <a:defRPr lang="sk-SK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1" autoAdjust="0"/>
    <p:restoredTop sz="94728" autoAdjust="0"/>
  </p:normalViewPr>
  <p:slideViewPr>
    <p:cSldViewPr>
      <p:cViewPr varScale="1">
        <p:scale>
          <a:sx n="84" d="100"/>
          <a:sy n="84" d="100"/>
        </p:scale>
        <p:origin x="-11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12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12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12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1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sk-SK"/>
                    </a:p>
                  </p:txBody>
                </p:sp>
                <p:sp>
                  <p:nvSpPr>
                    <p:cNvPr id="51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sk-SK"/>
                    </a:p>
                  </p:txBody>
                </p:sp>
              </p:grpSp>
              <p:sp>
                <p:nvSpPr>
                  <p:cNvPr id="51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51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51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51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51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51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</p:grpSp>
            <p:pic>
              <p:nvPicPr>
                <p:cNvPr id="51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514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1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51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endParaRPr kumimoji="1" lang="sk-SK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5179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180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181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DA2A1A-8BB7-4121-8BD6-1696FC8184B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F31C5-4408-4CFB-8997-4AC515AC5DD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4FC87-466B-4662-BDBE-6223A43DA76D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718D6-1D87-47A9-B374-E62BFDD08A0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86AF2-4E9D-4F63-B130-5F90C670181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8F0AA-7AC0-4B26-9114-655821B01A58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2DB03-3973-443E-91D9-28CCA10A317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36088-0F6F-494F-98AD-1FBF3BCE938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082B9-E43F-4F04-A302-73710E7F3798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F78EB-C991-4EE0-89C2-E7792CA13A9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66E5F-822D-40DD-8739-ACD2107D125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1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1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sk-SK"/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sk-SK"/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sk-SK"/>
                  </a:p>
                </p:txBody>
              </p:sp>
            </p:grpSp>
            <p:pic>
              <p:nvPicPr>
                <p:cNvPr id="41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41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1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1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kumimoji="1" lang="sk-SK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endParaRPr kumimoji="1" lang="sk-SK"/>
            </a:p>
          </p:txBody>
        </p:sp>
      </p:grpSp>
      <p:sp>
        <p:nvSpPr>
          <p:cNvPr id="4153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4154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sk-SK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k-SK"/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43F1978-42A9-4387-B4DB-C6E6BEB6FDDF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://sk.wikipedia.org/wiki/Jednotka_USB_flash" TargetMode="External"/><Relationship Id="rId7" Type="http://schemas.openxmlformats.org/officeDocument/2006/relationships/hyperlink" Target="http://jnp.zive.cz/files/navody/windows9x/JNP0305/fd.jpg" TargetMode="External"/><Relationship Id="rId2" Type="http://schemas.openxmlformats.org/officeDocument/2006/relationships/hyperlink" Target="http://annafranova.yw.sk/Pamatove_zariadeni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iendshipchristian.com/Items/cd.gif" TargetMode="External"/><Relationship Id="rId5" Type="http://schemas.openxmlformats.org/officeDocument/2006/relationships/hyperlink" Target="http://www.keyghost.com/usb%20keylogger/KeyGhost-USB-512KB-Plugs.jpg" TargetMode="External"/><Relationship Id="rId4" Type="http://schemas.openxmlformats.org/officeDocument/2006/relationships/hyperlink" Target="http://sk.wikipedia.org/wiki/Kompaktn%C3%BD_dis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/>
              <a:t>Pamäťové zariadenia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Typy pamäťových zariadení</a:t>
            </a:r>
          </a:p>
        </p:txBody>
      </p:sp>
      <p:sp>
        <p:nvSpPr>
          <p:cNvPr id="7" name="Obdĺžnik 6"/>
          <p:cNvSpPr/>
          <p:nvPr/>
        </p:nvSpPr>
        <p:spPr>
          <a:xfrm>
            <a:off x="214282" y="6131502"/>
            <a:ext cx="3433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Vypracovala: Kristína </a:t>
            </a:r>
            <a:r>
              <a:rPr lang="sk-SK" dirty="0" err="1" smtClean="0"/>
              <a:t>Fedáková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4000496" y="6143644"/>
            <a:ext cx="3724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I.A , Gymnázium Štefana </a:t>
            </a:r>
            <a:r>
              <a:rPr lang="sk-SK" dirty="0" err="1"/>
              <a:t>Moysesa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Blu-Ray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400" dirty="0" smtClean="0"/>
              <a:t>jeden </a:t>
            </a:r>
            <a:r>
              <a:rPr lang="sk-SK" sz="2400" dirty="0"/>
              <a:t>z najnovších formátov vysokokapacitných optických </a:t>
            </a:r>
            <a:r>
              <a:rPr lang="sk-SK" sz="2400" dirty="0" smtClean="0"/>
              <a:t>diskov (napaľovanie a čítanie dát laserom o </a:t>
            </a:r>
            <a:r>
              <a:rPr lang="sk-SK" sz="2400" dirty="0"/>
              <a:t>vlnovej dĺžke 405 </a:t>
            </a:r>
            <a:r>
              <a:rPr lang="sk-SK" sz="2400" dirty="0" err="1"/>
              <a:t>nanometrov</a:t>
            </a:r>
            <a:r>
              <a:rPr lang="sk-SK" sz="2400" dirty="0"/>
              <a:t>),</a:t>
            </a:r>
            <a:endParaRPr lang="sk-SK" sz="2400" dirty="0" smtClean="0"/>
          </a:p>
          <a:p>
            <a:r>
              <a:rPr lang="sk-SK" sz="2400" dirty="0" smtClean="0"/>
              <a:t>určený </a:t>
            </a:r>
            <a:r>
              <a:rPr lang="sk-SK" sz="2400" dirty="0"/>
              <a:t>primárne pre uloženie videa vo vysokom rozlíšení a/alebo veľkého množstva </a:t>
            </a:r>
            <a:r>
              <a:rPr lang="sk-SK" sz="2400" dirty="0" smtClean="0"/>
              <a:t>dát,</a:t>
            </a:r>
          </a:p>
          <a:p>
            <a:r>
              <a:rPr lang="sk-SK" sz="2400" dirty="0" err="1" smtClean="0"/>
              <a:t>Blu-ray</a:t>
            </a:r>
            <a:r>
              <a:rPr lang="sk-SK" sz="2400" dirty="0" smtClean="0"/>
              <a:t> má vyššiu kapacitu, </a:t>
            </a:r>
            <a:r>
              <a:rPr lang="sk-SK" sz="2400" dirty="0"/>
              <a:t>v každej </a:t>
            </a:r>
            <a:r>
              <a:rPr lang="sk-SK" sz="2400" dirty="0" smtClean="0"/>
              <a:t>vrstve je to </a:t>
            </a:r>
            <a:r>
              <a:rPr lang="sk-SK" sz="2400" dirty="0"/>
              <a:t>25 </a:t>
            </a:r>
            <a:r>
              <a:rPr lang="sk-SK" sz="2400" dirty="0" smtClean="0"/>
              <a:t>GB, </a:t>
            </a:r>
          </a:p>
          <a:p>
            <a:r>
              <a:rPr lang="sk-SK" sz="2400" dirty="0" smtClean="0"/>
              <a:t>dvojvrstvový </a:t>
            </a:r>
            <a:r>
              <a:rPr lang="sk-SK" sz="2400" dirty="0"/>
              <a:t>BD umožňuje uložiť na nosič až </a:t>
            </a:r>
            <a:r>
              <a:rPr lang="sk-SK" sz="2400" dirty="0" smtClean="0"/>
              <a:t>dvojnásobok (50 GB) dát.</a:t>
            </a:r>
            <a:endParaRPr lang="sk-SK" sz="2000" dirty="0"/>
          </a:p>
        </p:txBody>
      </p:sp>
      <p:sp>
        <p:nvSpPr>
          <p:cNvPr id="7" name="Tlačidlo akcie: Domov 6">
            <a:hlinkClick r:id="rId2" action="ppaction://hlinksldjump" highlightClick="1"/>
          </p:cNvPr>
          <p:cNvSpPr/>
          <p:nvPr/>
        </p:nvSpPr>
        <p:spPr bwMode="auto">
          <a:xfrm>
            <a:off x="6715140" y="5929330"/>
            <a:ext cx="857256" cy="714380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716" y="5098624"/>
            <a:ext cx="1545086" cy="15450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89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USB kľúč</a:t>
            </a:r>
            <a:endParaRPr lang="sk-SK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14422"/>
            <a:ext cx="7386638" cy="4497387"/>
          </a:xfrm>
        </p:spPr>
        <p:txBody>
          <a:bodyPr/>
          <a:lstStyle/>
          <a:p>
            <a:r>
              <a:rPr lang="sk-SK" sz="2400" dirty="0"/>
              <a:t>sú malé, ľahké a </a:t>
            </a:r>
            <a:r>
              <a:rPr lang="sk-SK" sz="2400" dirty="0" smtClean="0"/>
              <a:t>prepisovateľné pamäťové zariadenia s rôznou kapacitou 8 – 64 GB,</a:t>
            </a:r>
            <a:endParaRPr lang="sk-SK" sz="2400" dirty="0"/>
          </a:p>
          <a:p>
            <a:r>
              <a:rPr lang="sk-SK" sz="2400" dirty="0" smtClean="0"/>
              <a:t>je</a:t>
            </a:r>
            <a:r>
              <a:rPr lang="sk-SK" sz="2400" dirty="0"/>
              <a:t> pamäťové médium, ktoré v sebe integruje </a:t>
            </a:r>
            <a:r>
              <a:rPr lang="sk-SK" sz="2400" dirty="0" err="1"/>
              <a:t>flash</a:t>
            </a:r>
            <a:r>
              <a:rPr lang="sk-SK" sz="2400" dirty="0"/>
              <a:t> pamäť a rozhranie USB,</a:t>
            </a:r>
          </a:p>
          <a:p>
            <a:r>
              <a:rPr lang="sk-SK" sz="2400" dirty="0"/>
              <a:t>dôležitým parametrom okrem kapacity disku je aj prenosová </a:t>
            </a:r>
            <a:r>
              <a:rPr lang="sk-SK" sz="2400" dirty="0"/>
              <a:t>rýchlosť (rýchlosť čítania </a:t>
            </a:r>
            <a:r>
              <a:rPr lang="sk-SK" sz="2400" dirty="0" smtClean="0"/>
              <a:t>10 MB/s </a:t>
            </a:r>
            <a:r>
              <a:rPr lang="sk-SK" sz="2400" dirty="0"/>
              <a:t>– </a:t>
            </a:r>
            <a:r>
              <a:rPr lang="sk-SK" sz="2400" dirty="0" smtClean="0"/>
              <a:t>100 MB/s,  </a:t>
            </a:r>
            <a:r>
              <a:rPr lang="sk-SK" sz="2400" dirty="0"/>
              <a:t>rýchlosť </a:t>
            </a:r>
            <a:r>
              <a:rPr lang="sk-SK" sz="2400" dirty="0" smtClean="0"/>
              <a:t>zápisu 6MB/s – 30MB/s).</a:t>
            </a:r>
            <a:endParaRPr lang="sk-SK" sz="2400" dirty="0"/>
          </a:p>
          <a:p>
            <a:endParaRPr lang="sk-SK" sz="2000" dirty="0"/>
          </a:p>
        </p:txBody>
      </p:sp>
      <p:pic>
        <p:nvPicPr>
          <p:cNvPr id="32775" name="Picture 7" descr="KeyGhost-USB-512KB-Plug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4149080"/>
            <a:ext cx="2356314" cy="1767235"/>
          </a:xfrm>
          <a:prstGeom prst="rect">
            <a:avLst/>
          </a:prstGeom>
          <a:noFill/>
        </p:spPr>
      </p:pic>
      <p:sp>
        <p:nvSpPr>
          <p:cNvPr id="7" name="Tlačidlo akcie: Domov 6">
            <a:hlinkClick r:id="rId3" action="ppaction://hlinksldjump" highlightClick="1"/>
          </p:cNvPr>
          <p:cNvSpPr/>
          <p:nvPr/>
        </p:nvSpPr>
        <p:spPr bwMode="auto">
          <a:xfrm>
            <a:off x="6858016" y="6072206"/>
            <a:ext cx="857256" cy="571504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01" y="4344690"/>
            <a:ext cx="2095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689601" y="5916315"/>
            <a:ext cx="190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USB rozbočovač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Použité zdroje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7386638" cy="4497387"/>
          </a:xfrm>
        </p:spPr>
        <p:txBody>
          <a:bodyPr/>
          <a:lstStyle/>
          <a:p>
            <a:pPr>
              <a:buFontTx/>
              <a:buNone/>
            </a:pPr>
            <a:r>
              <a:rPr lang="sk-SK" sz="2000" dirty="0">
                <a:hlinkClick r:id="rId2"/>
              </a:rPr>
              <a:t>http://</a:t>
            </a:r>
            <a:r>
              <a:rPr lang="sk-SK" sz="2000" dirty="0" smtClean="0">
                <a:hlinkClick r:id="rId2"/>
              </a:rPr>
              <a:t>annafranova.yw.sk/Pamatove_zariadenia.pdf</a:t>
            </a:r>
            <a:endParaRPr lang="sk-SK" sz="2000" dirty="0"/>
          </a:p>
          <a:p>
            <a:pPr>
              <a:buFontTx/>
              <a:buNone/>
            </a:pPr>
            <a:r>
              <a:rPr lang="sk-SK" sz="2000" dirty="0" smtClean="0">
                <a:hlinkClick r:id="rId3"/>
              </a:rPr>
              <a:t>http</a:t>
            </a:r>
            <a:r>
              <a:rPr lang="sk-SK" sz="2000" dirty="0">
                <a:hlinkClick r:id="rId3"/>
              </a:rPr>
              <a:t>://</a:t>
            </a:r>
            <a:r>
              <a:rPr lang="sk-SK" sz="2000" dirty="0" smtClean="0">
                <a:hlinkClick r:id="rId3"/>
              </a:rPr>
              <a:t>sk.wikipedia.org/wiki/Jednotka_USB_flash</a:t>
            </a:r>
            <a:endParaRPr lang="sk-SK" sz="2000" dirty="0" smtClean="0"/>
          </a:p>
          <a:p>
            <a:pPr>
              <a:buFontTx/>
              <a:buNone/>
            </a:pPr>
            <a:r>
              <a:rPr lang="sk-SK" sz="2000" dirty="0" smtClean="0">
                <a:hlinkClick r:id="rId4"/>
              </a:rPr>
              <a:t>http</a:t>
            </a:r>
            <a:r>
              <a:rPr lang="sk-SK" sz="2000" dirty="0">
                <a:hlinkClick r:id="rId4"/>
              </a:rPr>
              <a:t>://</a:t>
            </a:r>
            <a:r>
              <a:rPr lang="sk-SK" sz="2000" dirty="0" smtClean="0">
                <a:hlinkClick r:id="rId4"/>
              </a:rPr>
              <a:t>sk.wikipedia.org/wiki/Kompaktn%C3%BD_disk</a:t>
            </a:r>
            <a:endParaRPr lang="sk-SK" sz="2000" dirty="0" smtClean="0"/>
          </a:p>
          <a:p>
            <a:pPr>
              <a:buFontTx/>
              <a:buNone/>
            </a:pPr>
            <a:r>
              <a:rPr lang="sk-SK" sz="2000" dirty="0" smtClean="0">
                <a:hlinkClick r:id="rId5"/>
              </a:rPr>
              <a:t>http</a:t>
            </a:r>
            <a:r>
              <a:rPr lang="sk-SK" sz="2000" dirty="0">
                <a:hlinkClick r:id="rId5"/>
              </a:rPr>
              <a:t>://</a:t>
            </a:r>
            <a:r>
              <a:rPr lang="sk-SK" sz="2000" dirty="0" smtClean="0">
                <a:hlinkClick r:id="rId5"/>
              </a:rPr>
              <a:t>www.keyghost.com/usb%20keylogger/KeyGhost-USB-512KB-Plugs.jpg</a:t>
            </a:r>
            <a:endParaRPr lang="sk-SK" sz="2000" dirty="0" smtClean="0"/>
          </a:p>
          <a:p>
            <a:pPr>
              <a:buFontTx/>
              <a:buNone/>
            </a:pPr>
            <a:r>
              <a:rPr lang="sk-SK" sz="2000" dirty="0" smtClean="0">
                <a:hlinkClick r:id="rId6"/>
              </a:rPr>
              <a:t>http</a:t>
            </a:r>
            <a:r>
              <a:rPr lang="sk-SK" sz="2000" dirty="0">
                <a:hlinkClick r:id="rId6"/>
              </a:rPr>
              <a:t>://</a:t>
            </a:r>
            <a:r>
              <a:rPr lang="sk-SK" sz="2000" dirty="0" smtClean="0">
                <a:hlinkClick r:id="rId6"/>
              </a:rPr>
              <a:t>www.friendshipchristian.com/Items/cd.gif</a:t>
            </a:r>
            <a:endParaRPr lang="sk-SK" sz="2000" dirty="0" smtClean="0"/>
          </a:p>
          <a:p>
            <a:pPr>
              <a:buFontTx/>
              <a:buNone/>
            </a:pPr>
            <a:r>
              <a:rPr lang="sk-SK" sz="2000" dirty="0" smtClean="0">
                <a:hlinkClick r:id="rId7"/>
              </a:rPr>
              <a:t>http</a:t>
            </a:r>
            <a:r>
              <a:rPr lang="sk-SK" sz="2000" dirty="0">
                <a:hlinkClick r:id="rId7"/>
              </a:rPr>
              <a:t>://</a:t>
            </a:r>
            <a:r>
              <a:rPr lang="sk-SK" sz="2000" dirty="0" smtClean="0">
                <a:hlinkClick r:id="rId7"/>
              </a:rPr>
              <a:t>jnp.zive.cz/files/navody/windows9x/JNP0305/fd.jpg</a:t>
            </a:r>
            <a:endParaRPr lang="sk-SK" sz="2000" dirty="0" smtClean="0"/>
          </a:p>
          <a:p>
            <a:pPr>
              <a:buFontTx/>
              <a:buNone/>
            </a:pPr>
            <a:endParaRPr lang="sk-SK" sz="2000" dirty="0"/>
          </a:p>
          <a:p>
            <a:pPr>
              <a:buFontTx/>
              <a:buNone/>
            </a:pPr>
            <a:endParaRPr lang="sk-SK" sz="2000" dirty="0"/>
          </a:p>
        </p:txBody>
      </p:sp>
      <p:sp>
        <p:nvSpPr>
          <p:cNvPr id="6" name="Tlačidlo akcie: Domov 5">
            <a:hlinkClick r:id="rId8" action="ppaction://hlinksldjump" highlightClick="1"/>
          </p:cNvPr>
          <p:cNvSpPr/>
          <p:nvPr/>
        </p:nvSpPr>
        <p:spPr bwMode="auto">
          <a:xfrm>
            <a:off x="6715140" y="6143644"/>
            <a:ext cx="857256" cy="571504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Čo je to pamäť?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5045097"/>
          </a:xfrm>
        </p:spPr>
        <p:txBody>
          <a:bodyPr/>
          <a:lstStyle/>
          <a:p>
            <a:r>
              <a:rPr lang="sk-SK" sz="2400" b="1" dirty="0"/>
              <a:t>Pamäť</a:t>
            </a:r>
            <a:r>
              <a:rPr lang="sk-SK" sz="2400" dirty="0"/>
              <a:t> definujeme  ako zariadenie, schopné udržať v sebe vložené údaje (dáta) po určitú dobu,</a:t>
            </a:r>
          </a:p>
          <a:p>
            <a:r>
              <a:rPr lang="sk-SK" sz="2400" dirty="0"/>
              <a:t>pamäť </a:t>
            </a:r>
            <a:r>
              <a:rPr lang="sk-SK" sz="2400" dirty="0" smtClean="0"/>
              <a:t>počítačová - </a:t>
            </a:r>
            <a:r>
              <a:rPr lang="sk-SK" sz="2400" dirty="0"/>
              <a:t>požaduje sa od nej aby každá pamäťová bunka bola schopná zapamätať si dva stavy: </a:t>
            </a:r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a) logickú 1                                                                             	b) logickú </a:t>
            </a:r>
            <a:r>
              <a:rPr lang="sk-SK" sz="2400" dirty="0"/>
              <a:t>0</a:t>
            </a:r>
          </a:p>
          <a:p>
            <a:r>
              <a:rPr lang="sk-SK" sz="2400" dirty="0" smtClean="0"/>
              <a:t>Každá </a:t>
            </a:r>
            <a:r>
              <a:rPr lang="sk-SK" sz="2400" dirty="0"/>
              <a:t>pamäť je charakterizovaná dvoma veličinami</a:t>
            </a:r>
            <a:r>
              <a:rPr lang="sk-SK" sz="2400" dirty="0" smtClean="0"/>
              <a:t>:</a:t>
            </a:r>
            <a:endParaRPr lang="sk-SK" sz="2400" dirty="0"/>
          </a:p>
          <a:p>
            <a:pPr lvl="1"/>
            <a:r>
              <a:rPr lang="sk-SK" sz="2000" dirty="0" smtClean="0"/>
              <a:t>veľkosťou </a:t>
            </a:r>
            <a:r>
              <a:rPr lang="sk-SK" sz="2000" dirty="0"/>
              <a:t>pamäte - kapacita pamäte,</a:t>
            </a:r>
          </a:p>
          <a:p>
            <a:pPr lvl="1"/>
            <a:r>
              <a:rPr lang="sk-SK" sz="2000" dirty="0"/>
              <a:t>dobou prístupu do pamäte - čas, za ktorý sa vyhľadajú dáta v pamäti</a:t>
            </a:r>
            <a:r>
              <a:rPr lang="sk-SK" sz="2000" dirty="0" smtClean="0"/>
              <a:t>.</a:t>
            </a:r>
            <a:endParaRPr lang="sk-SK" sz="2000" dirty="0"/>
          </a:p>
        </p:txBody>
      </p:sp>
      <p:sp>
        <p:nvSpPr>
          <p:cNvPr id="6" name="Tlačidlo akcie: Domov 5">
            <a:hlinkClick r:id="rId2" action="ppaction://hlinksldjump" highlightClick="1"/>
          </p:cNvPr>
          <p:cNvSpPr/>
          <p:nvPr/>
        </p:nvSpPr>
        <p:spPr bwMode="auto">
          <a:xfrm>
            <a:off x="6643702" y="6000768"/>
            <a:ext cx="928694" cy="642942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477125" cy="1143000"/>
          </a:xfrm>
        </p:spPr>
        <p:txBody>
          <a:bodyPr/>
          <a:lstStyle/>
          <a:p>
            <a:pPr algn="ctr"/>
            <a:r>
              <a:rPr lang="sk-SK" sz="3600" dirty="0"/>
              <a:t>Rozdelenie pamätí </a:t>
            </a:r>
            <a:r>
              <a:rPr lang="sk-SK" sz="1800" dirty="0"/>
              <a:t>podľa možnosti zápisu a čítania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u="sng" dirty="0" smtClean="0">
                <a:solidFill>
                  <a:schemeClr val="tx2"/>
                </a:solidFill>
              </a:rPr>
              <a:t>ROM </a:t>
            </a:r>
            <a:r>
              <a:rPr lang="sk-SK" sz="2800" dirty="0"/>
              <a:t>(</a:t>
            </a:r>
            <a:r>
              <a:rPr lang="sk-SK" sz="2800" dirty="0" err="1"/>
              <a:t>Read</a:t>
            </a:r>
            <a:r>
              <a:rPr lang="sk-SK" sz="2800" dirty="0"/>
              <a:t> </a:t>
            </a:r>
            <a:r>
              <a:rPr lang="sk-SK" sz="2800" dirty="0" err="1"/>
              <a:t>Only</a:t>
            </a:r>
            <a:r>
              <a:rPr lang="sk-SK" sz="2800" dirty="0"/>
              <a:t> </a:t>
            </a:r>
            <a:r>
              <a:rPr lang="sk-SK" sz="2800" dirty="0" err="1"/>
              <a:t>Memory</a:t>
            </a:r>
            <a:r>
              <a:rPr lang="sk-SK" sz="2800" dirty="0"/>
              <a:t>)</a:t>
            </a:r>
            <a:r>
              <a:rPr lang="sk-SK" sz="2800" b="1" dirty="0"/>
              <a:t> </a:t>
            </a:r>
            <a:r>
              <a:rPr lang="sk-SK" sz="2800" dirty="0"/>
              <a:t>- </a:t>
            </a:r>
            <a:r>
              <a:rPr lang="sk-SK" sz="2400" dirty="0"/>
              <a:t> je to pamäť, z ktorej sa informácie dajú len </a:t>
            </a:r>
            <a:r>
              <a:rPr lang="sk-SK" sz="2400" dirty="0" smtClean="0"/>
              <a:t>čítať, informácie </a:t>
            </a:r>
            <a:r>
              <a:rPr lang="sk-SK" sz="2400" dirty="0"/>
              <a:t>do tejto pamäte vložil už výrobca pri výrobe a zostávajú v nej počas celej životnosti,</a:t>
            </a:r>
          </a:p>
          <a:p>
            <a:endParaRPr lang="sk-SK" sz="2800" u="sng" dirty="0" smtClean="0">
              <a:solidFill>
                <a:schemeClr val="tx2"/>
              </a:solidFill>
            </a:endParaRPr>
          </a:p>
          <a:p>
            <a:r>
              <a:rPr lang="sk-SK" sz="2800" u="sng" dirty="0" smtClean="0">
                <a:solidFill>
                  <a:schemeClr val="tx2"/>
                </a:solidFill>
              </a:rPr>
              <a:t>RAM </a:t>
            </a:r>
            <a:r>
              <a:rPr lang="sk-SK" sz="2800" dirty="0"/>
              <a:t>(</a:t>
            </a:r>
            <a:r>
              <a:rPr lang="sk-SK" sz="2800" dirty="0" err="1"/>
              <a:t>Random</a:t>
            </a:r>
            <a:r>
              <a:rPr lang="sk-SK" sz="2800" dirty="0"/>
              <a:t> </a:t>
            </a:r>
            <a:r>
              <a:rPr lang="sk-SK" sz="2800" dirty="0" err="1"/>
              <a:t>Acces</a:t>
            </a:r>
            <a:r>
              <a:rPr lang="sk-SK" sz="2800" dirty="0"/>
              <a:t> </a:t>
            </a:r>
            <a:r>
              <a:rPr lang="sk-SK" sz="2800" dirty="0" err="1"/>
              <a:t>Memory</a:t>
            </a:r>
            <a:r>
              <a:rPr lang="sk-SK" sz="2800" dirty="0"/>
              <a:t>) - </a:t>
            </a:r>
            <a:r>
              <a:rPr lang="sk-SK" sz="2400" dirty="0"/>
              <a:t>je to pamäť, do ktorej sa môžu informácie užívateľom nielen čítať, ale aj zapisovať, prepisovať a to nespočetne veľakrát.</a:t>
            </a:r>
            <a:r>
              <a:rPr lang="sk-SK" sz="2400" u="sng" dirty="0"/>
              <a:t> </a:t>
            </a:r>
          </a:p>
        </p:txBody>
      </p:sp>
      <p:sp>
        <p:nvSpPr>
          <p:cNvPr id="6" name="Tlačidlo akcie: Domov 5">
            <a:hlinkClick r:id="rId2" action="ppaction://hlinksldjump" highlightClick="1"/>
          </p:cNvPr>
          <p:cNvSpPr/>
          <p:nvPr/>
        </p:nvSpPr>
        <p:spPr bwMode="auto">
          <a:xfrm>
            <a:off x="6858016" y="5929330"/>
            <a:ext cx="785818" cy="714380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Rozdelenie pamätí </a:t>
            </a:r>
            <a:r>
              <a:rPr lang="pl-PL" sz="2400" dirty="0"/>
              <a:t>podľa spôsobu používania:</a:t>
            </a:r>
            <a:endParaRPr lang="pl-PL" sz="2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u="sng" dirty="0">
                <a:solidFill>
                  <a:schemeClr val="tx2"/>
                </a:solidFill>
              </a:rPr>
              <a:t>vnútorné</a:t>
            </a:r>
            <a:r>
              <a:rPr lang="sk-SK" sz="3600" dirty="0" smtClean="0"/>
              <a:t> (procesor má do nich priamy prístup),</a:t>
            </a:r>
            <a:endParaRPr lang="sk-SK" sz="3600" dirty="0"/>
          </a:p>
          <a:p>
            <a:endParaRPr lang="sk-SK" sz="3600" dirty="0" smtClean="0"/>
          </a:p>
          <a:p>
            <a:r>
              <a:rPr lang="sk-SK" sz="2800" u="sng" dirty="0">
                <a:solidFill>
                  <a:schemeClr val="tx2"/>
                </a:solidFill>
              </a:rPr>
              <a:t>vonkajšie</a:t>
            </a:r>
            <a:r>
              <a:rPr lang="sk-SK" sz="3600" dirty="0" smtClean="0"/>
              <a:t> (pamäťové médiá pripojené k počítaču).</a:t>
            </a:r>
            <a:endParaRPr lang="sk-SK" sz="3600" dirty="0"/>
          </a:p>
          <a:p>
            <a:pPr>
              <a:buFontTx/>
              <a:buNone/>
            </a:pPr>
            <a:endParaRPr lang="sk-SK" sz="3600" dirty="0"/>
          </a:p>
        </p:txBody>
      </p:sp>
      <p:sp>
        <p:nvSpPr>
          <p:cNvPr id="6" name="Tlačidlo akcie: Domov 5">
            <a:hlinkClick r:id="rId2" action="ppaction://hlinksldjump" highlightClick="1"/>
          </p:cNvPr>
          <p:cNvSpPr/>
          <p:nvPr/>
        </p:nvSpPr>
        <p:spPr bwMode="auto">
          <a:xfrm>
            <a:off x="6858016" y="6000768"/>
            <a:ext cx="857256" cy="642942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Vnútorná pamäť </a:t>
            </a:r>
            <a:r>
              <a:rPr lang="sk-SK" dirty="0" smtClean="0"/>
              <a:t>počítača</a:t>
            </a:r>
            <a:endParaRPr lang="sk-SK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68761"/>
            <a:ext cx="7386638" cy="4827240"/>
          </a:xfrm>
        </p:spPr>
        <p:txBody>
          <a:bodyPr/>
          <a:lstStyle/>
          <a:p>
            <a:r>
              <a:rPr lang="sk-SK" sz="2000" dirty="0" smtClean="0"/>
              <a:t>je to pamäť, do ktorej má procesor priamy prístup,</a:t>
            </a:r>
            <a:endParaRPr lang="sk-SK" sz="2000" dirty="0"/>
          </a:p>
          <a:p>
            <a:pPr marL="0" indent="0">
              <a:buNone/>
            </a:pPr>
            <a:r>
              <a:rPr lang="sk-SK" sz="2000" dirty="0" smtClean="0"/>
              <a:t>a preto je neporovnateľne rýchlejšia ako vonkajšie pamäte,</a:t>
            </a:r>
          </a:p>
          <a:p>
            <a:r>
              <a:rPr lang="sk-SK" sz="2000" dirty="0" smtClean="0"/>
              <a:t>napr.: </a:t>
            </a:r>
          </a:p>
          <a:p>
            <a:pPr lvl="1"/>
            <a:r>
              <a:rPr lang="sk-SK" sz="2000" b="1" dirty="0" smtClean="0"/>
              <a:t>RAM</a:t>
            </a:r>
            <a:r>
              <a:rPr lang="sk-SK" sz="2000" dirty="0" smtClean="0"/>
              <a:t> </a:t>
            </a:r>
            <a:r>
              <a:rPr lang="sk-SK" sz="2000" b="1" dirty="0" smtClean="0"/>
              <a:t>(operačná pamäť) </a:t>
            </a:r>
            <a:r>
              <a:rPr lang="sk-SK" sz="2000" dirty="0" smtClean="0"/>
              <a:t>- </a:t>
            </a:r>
            <a:r>
              <a:rPr lang="sk-SK" sz="2000" dirty="0" smtClean="0"/>
              <a:t>slúži na uloženie </a:t>
            </a:r>
            <a:r>
              <a:rPr lang="sk-SK" sz="2000" dirty="0"/>
              <a:t>a vykonávanie inštrukcií </a:t>
            </a:r>
            <a:r>
              <a:rPr lang="sk-SK" sz="2000" dirty="0" smtClean="0"/>
              <a:t>programov, energeticky závislá,</a:t>
            </a:r>
          </a:p>
          <a:p>
            <a:pPr lvl="1"/>
            <a:r>
              <a:rPr lang="sk-SK" sz="2000" b="1" dirty="0"/>
              <a:t>CMOS</a:t>
            </a:r>
            <a:r>
              <a:rPr lang="sk-SK" sz="1600" dirty="0"/>
              <a:t> </a:t>
            </a:r>
            <a:r>
              <a:rPr lang="sk-SK" sz="1600" dirty="0" smtClean="0"/>
              <a:t>- </a:t>
            </a:r>
            <a:r>
              <a:rPr lang="sk-SK" sz="2000" dirty="0" smtClean="0"/>
              <a:t>malá </a:t>
            </a:r>
            <a:r>
              <a:rPr lang="sk-SK" sz="2000" dirty="0"/>
              <a:t>pamäť, kde sú uchované </a:t>
            </a:r>
            <a:r>
              <a:rPr lang="sk-SK" sz="2000" dirty="0"/>
              <a:t>základné informácie o konfigurácii počítača, dátum a čas</a:t>
            </a:r>
            <a:r>
              <a:rPr lang="sk-SK" sz="2000" dirty="0"/>
              <a:t>, </a:t>
            </a:r>
            <a:r>
              <a:rPr lang="sk-SK" sz="2000" dirty="0" smtClean="0"/>
              <a:t>má </a:t>
            </a:r>
            <a:r>
              <a:rPr lang="sk-SK" sz="2000" dirty="0"/>
              <a:t>malú spotrebu elektrickej energie, </a:t>
            </a:r>
            <a:r>
              <a:rPr lang="sk-SK" sz="2000" dirty="0"/>
              <a:t>obsah </a:t>
            </a:r>
            <a:r>
              <a:rPr lang="sk-SK" sz="2000" dirty="0"/>
              <a:t>je zachovaný aj po vypnutí počítača a je zálohovaný pomocou špeciálnej, malej batérie</a:t>
            </a:r>
            <a:r>
              <a:rPr lang="sk-SK" sz="2000" dirty="0" smtClean="0"/>
              <a:t>,</a:t>
            </a:r>
          </a:p>
          <a:p>
            <a:pPr lvl="1"/>
            <a:r>
              <a:rPr lang="sk-SK" sz="2000" b="1" dirty="0" smtClean="0"/>
              <a:t>CACHE</a:t>
            </a:r>
            <a:r>
              <a:rPr lang="sk-SK" sz="2000" dirty="0" smtClean="0"/>
              <a:t> (vyrovnávacia pamäť), môže byť priamo v procesore, alebo na </a:t>
            </a:r>
            <a:r>
              <a:rPr lang="sk-SK" sz="2000" dirty="0"/>
              <a:t>základnej </a:t>
            </a:r>
            <a:r>
              <a:rPr lang="sk-SK" sz="2000" dirty="0" smtClean="0"/>
              <a:t>doske, používa </a:t>
            </a:r>
            <a:r>
              <a:rPr lang="sk-SK" sz="2000" dirty="0"/>
              <a:t>ju procesor na uloženie údajov, ktoré musia byť neskôr rýchle prístupné (rýchlejšie ako z operačnej pamäte</a:t>
            </a:r>
            <a:r>
              <a:rPr lang="sk-SK" sz="2000" dirty="0" smtClean="0"/>
              <a:t>). </a:t>
            </a:r>
            <a:endParaRPr lang="sk-SK" sz="2000" dirty="0"/>
          </a:p>
          <a:p>
            <a:pPr lvl="1"/>
            <a:endParaRPr lang="sk-SK" sz="2000" dirty="0"/>
          </a:p>
          <a:p>
            <a:pPr>
              <a:buFontTx/>
              <a:buNone/>
            </a:pPr>
            <a:endParaRPr lang="sk-SK" sz="24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sk-SK" sz="24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sk-SK" sz="2400" dirty="0"/>
              <a:t>   </a:t>
            </a:r>
            <a:r>
              <a:rPr lang="sk-SK" sz="2400" dirty="0" smtClean="0"/>
              <a:t> </a:t>
            </a:r>
            <a:endParaRPr lang="sk-SK" sz="2400" dirty="0"/>
          </a:p>
        </p:txBody>
      </p:sp>
      <p:sp>
        <p:nvSpPr>
          <p:cNvPr id="6" name="Tlačidlo akcie: Domov 5">
            <a:hlinkClick r:id="rId2" action="ppaction://hlinksldjump" highlightClick="1"/>
          </p:cNvPr>
          <p:cNvSpPr/>
          <p:nvPr/>
        </p:nvSpPr>
        <p:spPr bwMode="auto">
          <a:xfrm>
            <a:off x="6786578" y="5929330"/>
            <a:ext cx="785818" cy="642942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Vonkajšia pamäť počítača</a:t>
            </a:r>
            <a:endParaRPr lang="sk-SK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400" dirty="0" smtClean="0"/>
              <a:t>sú </a:t>
            </a:r>
            <a:r>
              <a:rPr lang="sk-SK" sz="2400" dirty="0"/>
              <a:t>to rôzne druhy pamätí, ktoré sa väčšinou nachádzajú mimo počítača,</a:t>
            </a:r>
          </a:p>
          <a:p>
            <a:r>
              <a:rPr lang="sk-SK" sz="2400" dirty="0"/>
              <a:t>pri vonkajších pamätiach  sú údaje uložené na nosičoch údajov – médiách.</a:t>
            </a:r>
          </a:p>
          <a:p>
            <a:pPr>
              <a:buFontTx/>
              <a:buNone/>
            </a:pPr>
            <a:r>
              <a:rPr lang="sk-SK" sz="2800" dirty="0">
                <a:solidFill>
                  <a:schemeClr val="tx2"/>
                </a:solidFill>
              </a:rPr>
              <a:t>            Rozdelenie médií podľa materiálu:</a:t>
            </a:r>
          </a:p>
          <a:p>
            <a:r>
              <a:rPr lang="sk-SK" sz="2400" dirty="0" smtClean="0"/>
              <a:t>papierové – používané v minulosti (dierne štítky),</a:t>
            </a:r>
          </a:p>
          <a:p>
            <a:r>
              <a:rPr lang="sk-SK" sz="2400" dirty="0" smtClean="0"/>
              <a:t>magnetické – magnetické pásky (kazety),        </a:t>
            </a:r>
          </a:p>
          <a:p>
            <a:pPr marL="0" indent="0">
              <a:buNone/>
            </a:pPr>
            <a:r>
              <a:rPr lang="sk-SK" sz="2400" dirty="0"/>
              <a:t> </a:t>
            </a:r>
            <a:r>
              <a:rPr lang="sk-SK" sz="2400" dirty="0" smtClean="0"/>
              <a:t>                   </a:t>
            </a:r>
            <a:r>
              <a:rPr lang="sk-SK" sz="2400" dirty="0" smtClean="0"/>
              <a:t>magnetické disky (disketa, pevný disk),</a:t>
            </a:r>
          </a:p>
          <a:p>
            <a:r>
              <a:rPr lang="sk-SK" sz="2400" dirty="0" smtClean="0"/>
              <a:t>optické </a:t>
            </a:r>
            <a:r>
              <a:rPr lang="sk-SK" sz="2400" dirty="0"/>
              <a:t>– </a:t>
            </a:r>
            <a:r>
              <a:rPr lang="sk-SK" sz="2400" dirty="0" smtClean="0"/>
              <a:t>CD, DVD, </a:t>
            </a:r>
            <a:r>
              <a:rPr lang="sk-SK" sz="2400" dirty="0" err="1" smtClean="0"/>
              <a:t>Blue-Ray</a:t>
            </a:r>
            <a:r>
              <a:rPr lang="sk-SK" sz="2400" dirty="0" smtClean="0"/>
              <a:t> disky,</a:t>
            </a:r>
            <a:endParaRPr lang="sk-SK" sz="2400" dirty="0"/>
          </a:p>
          <a:p>
            <a:r>
              <a:rPr lang="sk-SK" sz="2400" dirty="0" smtClean="0"/>
              <a:t>elektronické </a:t>
            </a:r>
            <a:r>
              <a:rPr lang="sk-SK" sz="2400" dirty="0"/>
              <a:t>– </a:t>
            </a:r>
            <a:r>
              <a:rPr lang="sk-SK" sz="2400" dirty="0" smtClean="0"/>
              <a:t>pamäťové karty, </a:t>
            </a:r>
            <a:r>
              <a:rPr lang="sk-SK" sz="2400" dirty="0" err="1" smtClean="0"/>
              <a:t>flash</a:t>
            </a:r>
            <a:r>
              <a:rPr lang="sk-SK" sz="2400" dirty="0" smtClean="0"/>
              <a:t> pamäte. </a:t>
            </a:r>
            <a:endParaRPr lang="sk-SK" sz="2400" dirty="0"/>
          </a:p>
        </p:txBody>
      </p:sp>
      <p:sp>
        <p:nvSpPr>
          <p:cNvPr id="6" name="Tlačidlo akcie: Domov 5">
            <a:hlinkClick r:id="rId2" action="ppaction://hlinksldjump" highlightClick="1"/>
          </p:cNvPr>
          <p:cNvSpPr/>
          <p:nvPr/>
        </p:nvSpPr>
        <p:spPr bwMode="auto">
          <a:xfrm>
            <a:off x="6643702" y="6000768"/>
            <a:ext cx="1000132" cy="642942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7477125" cy="1143000"/>
          </a:xfrm>
        </p:spPr>
        <p:txBody>
          <a:bodyPr/>
          <a:lstStyle/>
          <a:p>
            <a:pPr algn="ctr"/>
            <a:r>
              <a:rPr lang="sk-SK" dirty="0"/>
              <a:t>Disketa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7386638" cy="4497388"/>
          </a:xfrm>
        </p:spPr>
        <p:txBody>
          <a:bodyPr/>
          <a:lstStyle/>
          <a:p>
            <a:r>
              <a:rPr lang="sk-SK" sz="2400" dirty="0"/>
              <a:t>médium s magnetickým záznamom,</a:t>
            </a:r>
          </a:p>
          <a:p>
            <a:r>
              <a:rPr lang="sk-SK" sz="2400" dirty="0"/>
              <a:t>kapacita je na dnešné pomery príliš </a:t>
            </a:r>
            <a:r>
              <a:rPr lang="sk-SK" sz="2400" dirty="0" smtClean="0"/>
              <a:t>malá 1,44MB,</a:t>
            </a:r>
            <a:endParaRPr lang="sk-SK" sz="2400" dirty="0"/>
          </a:p>
          <a:p>
            <a:r>
              <a:rPr lang="sk-SK" sz="2400" dirty="0" smtClean="0"/>
              <a:t>bolo to prvé </a:t>
            </a:r>
            <a:r>
              <a:rPr lang="sk-SK" sz="2400" dirty="0"/>
              <a:t>médium umožňujúce prenos dát medzi počítačmi,</a:t>
            </a:r>
          </a:p>
          <a:p>
            <a:r>
              <a:rPr lang="sk-SK" sz="2400" dirty="0"/>
              <a:t>dnes sa už neinštalujú.</a:t>
            </a:r>
          </a:p>
        </p:txBody>
      </p:sp>
      <p:pic>
        <p:nvPicPr>
          <p:cNvPr id="30727" name="Picture 7" descr="f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809986"/>
            <a:ext cx="2714644" cy="2714644"/>
          </a:xfrm>
          <a:prstGeom prst="rect">
            <a:avLst/>
          </a:prstGeom>
          <a:noFill/>
        </p:spPr>
      </p:pic>
      <p:sp>
        <p:nvSpPr>
          <p:cNvPr id="7" name="Tlačidlo akcie: Domov 6">
            <a:hlinkClick r:id="rId3" action="ppaction://hlinksldjump" highlightClick="1"/>
          </p:cNvPr>
          <p:cNvSpPr/>
          <p:nvPr/>
        </p:nvSpPr>
        <p:spPr bwMode="auto">
          <a:xfrm>
            <a:off x="6715140" y="6000768"/>
            <a:ext cx="857256" cy="642942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CD (COMPACT DISC)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400" dirty="0"/>
              <a:t>kompaktný disk</a:t>
            </a:r>
            <a:r>
              <a:rPr lang="sk-SK" sz="2400" dirty="0" smtClean="0"/>
              <a:t>, optický </a:t>
            </a:r>
            <a:r>
              <a:rPr lang="sk-SK" sz="2400" dirty="0"/>
              <a:t>dátový nosič</a:t>
            </a:r>
            <a:r>
              <a:rPr lang="sk-SK" sz="2400" dirty="0"/>
              <a:t>, </a:t>
            </a:r>
            <a:r>
              <a:rPr lang="sk-SK" sz="2400" dirty="0" smtClean="0"/>
              <a:t>napaľovanie </a:t>
            </a:r>
            <a:r>
              <a:rPr lang="sk-SK" sz="2400" dirty="0"/>
              <a:t>a čítanie dát laserom o vlnovej dĺžke </a:t>
            </a:r>
            <a:r>
              <a:rPr lang="sk-SK" sz="2400" dirty="0" smtClean="0"/>
              <a:t>780 </a:t>
            </a:r>
            <a:r>
              <a:rPr lang="sk-SK" sz="2400" dirty="0" err="1" smtClean="0"/>
              <a:t>nanometrov</a:t>
            </a:r>
            <a:r>
              <a:rPr lang="sk-SK" sz="2400" dirty="0" smtClean="0"/>
              <a:t> v CD mechanike,</a:t>
            </a:r>
            <a:endParaRPr lang="sk-SK" sz="2400" dirty="0" smtClean="0"/>
          </a:p>
          <a:p>
            <a:r>
              <a:rPr lang="sk-SK" sz="2400" dirty="0" smtClean="0"/>
              <a:t>kapacita </a:t>
            </a:r>
            <a:r>
              <a:rPr lang="sk-SK" sz="2400" dirty="0"/>
              <a:t>CD-ROM média je obyčajne 650-700 </a:t>
            </a:r>
            <a:r>
              <a:rPr lang="sk-SK" sz="2400" dirty="0" smtClean="0"/>
              <a:t>MB,</a:t>
            </a:r>
            <a:endParaRPr lang="sk-SK" sz="2400" dirty="0"/>
          </a:p>
          <a:p>
            <a:r>
              <a:rPr lang="sk-SK" sz="2400" dirty="0"/>
              <a:t>pôvodne sa </a:t>
            </a:r>
            <a:r>
              <a:rPr lang="sk-SK" sz="2400" dirty="0" smtClean="0"/>
              <a:t>vyvinul na uloženie audio záznamu (hudba), neskôr aj na dáta.</a:t>
            </a:r>
            <a:endParaRPr lang="sk-SK" sz="2000" dirty="0"/>
          </a:p>
        </p:txBody>
      </p:sp>
      <p:sp>
        <p:nvSpPr>
          <p:cNvPr id="7" name="Tlačidlo akcie: Domov 6">
            <a:hlinkClick r:id="rId2" action="ppaction://hlinksldjump" highlightClick="1"/>
          </p:cNvPr>
          <p:cNvSpPr/>
          <p:nvPr/>
        </p:nvSpPr>
        <p:spPr bwMode="auto">
          <a:xfrm>
            <a:off x="6715140" y="5929330"/>
            <a:ext cx="857256" cy="714380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upload.wikimedia.org/wikipedia/commons/thumb/d/d3/CD-ROM_drive.jpg/300px-CD-ROM_dri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982092"/>
            <a:ext cx="1801901" cy="127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ata:image/jpeg;base64,/9j/4AAQSkZJRgABAQAAAQABAAD/2wCEAAkGBg8PDw8PDw8QDw8PDw0PDw8PDA8ODw8QFBAVFRQQFBQXHCYeFxkjGRIVHy8gIycpLCwsFx4xNTAqNSYrLSkBCQoKDgwOFA8PFCkcFBwpKSkpKSkpKSkpKSkpKSkpKSkpKSkpKSkpKSkpKSkpKSksKSkpKS4pKSkpKSwpLCkpKf/AABEIAM8A8wMBIgACEQEDEQH/xAAbAAACAwEBAQAAAAAAAAAAAAAAAQIDBAUGB//EADsQAAIBAgMFBQYEBAcBAAAAAAABAgMRBCExBRJBUWEGE3GBkSIyQlJioRRyscEjM9HwQ3OCkqLC4WP/xAAYAQEBAQEBAAAAAAAAAAAAAAAAAQIDBP/EAB4RAQEBAQADAQADAAAAAAAAAAABEQIhMUESQlFh/9oADAMBAAIRAxEAPwD3owA8zQGAAOwWGiVgIpElEYBRYdgGQCHYLAAWESKcTioU4705WV7LVuT5RSzb6ICwzxx0JT3IttrJySvC/wAu9pfojBWr1Kt73p0/kT9uX55LRfSvNsxrDzp1oyirQe9dLTJJxy6O5UejAE7q/MYUhWJCAiMYWAi0RsWCaArGiTQrBCsAwsFRsKxKwgIgMAhAMAEMY0A0hoSJIAsOwwICwCuFgGgnNRTlJpJZtt2SRmxm0Y0vZznUfu045yfV8l1f3MX4edVqddp2d40l/Lh1+p9WFWz2rKX8mk5Xdo1Kns0rcZNe81ySWfNFdPCWe/OTqVGrOcrKy+WMdIrovO5qUUMIpsDRa4ohOIVowsrwj4W9Mv2LSjBP2WuUn98/3NAQrDQhoYCwDAqosAYEQrCZIRQgAdgpWIslYLAV2AnYYFY0Icf7ysEOw7AguAIkRQwJBcRGrVjCLlOSjFK7lJ2SAmzDitqbrdOlHvay1inaFPrUn8Phq+XEz1cVUrZQ3qNL57btaovpT9xdX7XgXYbCxhFRhFRiuC583zfVgV4DB93Fbz35te3UtZzlxlm3+prACKAGACBoYgDB+9Nflf7fsajLRyqeMWvRpmsqEIYANBcVwAYWEBANCsO4XKI2AbYgpiBjIhAAFFYIe6CQAMN0e6AiQWHYDLjNoRpZe9NptQWtvmfyrq/ucvD1liGqk5b7WcYbsowp8moyV3L6nnysWuG7Wr31c4y8U6cbfoxYTCd28pXW7bPW18vRZAbIotSK6ZYRTARl2jtCNCDnLN6RitZS5f8AoGmpUUVeTUVzk0l6sjRxEJ5wnGaWu7JSt6HiMT3uJk51rtcI7zjCPRL+2Z5054earUXuuPJ3j4PpzuUx9CbEU4PFKrThUWk4RlbldaFzCFe06b+pr1TNhgrStZ8pRfo0bwAB2CwCAYMBAAAIBiAGIdhAMZEdwCwhgBXvD3iIwHvDUiKGgJbw7kQA5uPj/Gjd5VKeX5oPNek/sNFu1o/w99a0pKp/pWU1/tcvQpiBohoSuQE5EVZvHi9qbRdfFyivcpN04+PxS9V9kesnOyb5Jv0R882RK8m3xU5N+azKOljM4235U1dZxaUmraX4a6kcYlOlNWaUoTTvzSf7og6ffqM4NOnKPvcLXzK8T3rU6cdas6dKgkk3nbem/V+SXMNPY9mobuEoJ/I9eW87fax0WZ8NGMIQgtIRjFeCVi3eXMMIYjNNdDdSneMXzSfqjm1Kyv65m3ATUqcbcLx9HYDQMATALBYkIBWBoYBUWgsMAEIkKwCsFgABXAdhAVDuIZUA7iACVwuICAdmmmrp3TXNcUcnB5JwetKTpvqk/ZfnFxfmdY5uJhu14v4a0bP/ADKf9YP/AIAX5snGjz9ESWQOdiFQnTSTVtbnzXdeGxE4SXuSkrab1Nu6a66PqfR51epz9o7HoYj+bBSaVlJXjJLlfkCPKxxdCnBKDShFWjCC0XKx2uz+zZt/iK0d2VmqVN6wi/if1NfY14Ds5hqDUoU7yWalNubT5rgjplXSZRiKqindk61dRWfpzOFiMTKpKyzf2iubIYjWrym0ru7ySQtl9oa+GnONan3lG6e9T3m6aslvZrOL+1vWPeqPsxTnJ62yv4vgiTeJlaypxS0W65NeYax7HBY+lWip0pqcXxT08UXng97FU5KcVBSXxU1uO3JrRrozt7L7Wwk1DELup6b1rQfjy/QqY9EmFyMZJpNO6ejWgwydwuRAB3HciADAQXAAC4gpgAgIZCbEIqHcLiAB3C4hsAuZNqxbpOSV5Umqseu77y847y8zUNgZVXTSad00mnz6lU5mfCR3N6k/8KTjH8msP+LS8mXbhAXJQHCg+JPcsTVwrGTG41QTSzl9l/70IY3aG77MddG+XRdTjVJzqP2XZK6lPVJ8o85dSLIlKcpSlZ+0/fk9I5ceby0HRpubdKgnJp2m4reaf1dfHQ24DZbqpLOFJfK2pS6p6rx15HqMBg4UoKFOEYRWkYxUV4+PUrcz7XE2f2aq20jDnvS3pPrlf9Tox7OPjVXlT/qzt0Vl4k5RDf5nxwJ9nuVT1p/+nNx3ZGU1luS5ZuD+/wDU9Y0NRGf0zj55CeM2e/aTdC+amm4Lwav9vQ9JszblHEJbskpfK2vs+J3asE000mnk01dPyPLbW7GU5N1MK/w9XWyv3cn1XDyLlnsvDuAeWwHaKtQn3GLg95aP4mucX8X6npMPioVY70JKSfLh0fIOVi0AAILiGIKAARQwEAFQXAQQwAAAAABpCAAObj4btWM+FSPdy/NG8ofZzXkh06nM07QoudOSXvK0ofmi7r1tbzOdTrKyd8mk14Mg6amuZix+J9lqMra3fTlfgZMTtWKVlnz4L1ObUquorzyhqo3s5+P0mLGyvvq992mrpy0cktYx5LmzbgMF3260v4XwxWSa5+H6lOzNl/jasacsqMbTmlkpwi1aD+luytxSZ7n8BFK0cuqN8zn+TN6vN8TWPDUFFI0x5BLCTjp7X6ipPnk+qLln+xLdaoSL+BljpJtqMYpylOT3YxitW3wPPYvt5FNxwmHniUsu+qVFh6Lf03W9L7CyN892eHpWTieQodtMXvLvcDRcOLo4me+vKSzPQbL23QxStSbjPO9KdlLLXdej8NehZjp+p9bJO5XMc5lbNM3tzdq7Lp4iDhUjf5ZLKUHwcXwPL0IVaNV0pTcKyV4VV7teHOS0b5nt5HH2/s7vqd4ZVaXt0pLW61j5ozm+mdt9oYTbquoV0qctFP8Aw5Px4PozrJnl8PVjWpqTWUlmnwejXqTw9erQ/lvfp8aUnp+R8PAymPSsRnwe0KdVey/aSW9Btb8Lq9mvM0MIBAJsoYEbjAqAQwgABgAJAAAJskRsBCdSyvyzPJ4zGKMnFZRvdXekZPL73R6mtDJ2PFbU2RJpwnOW7bdjLX2XrCfNddURY0xoXftK/wAsefWXQl3DqSd3eKdvzNfsR2dSnRSg71IvKFRe1KK4RnzS03l5pG7DwtFeCMtu72Rppd++TpQ8rN2+56SJ53snLLEL/wCkH43jb9j0GZpMFSokZpzvqk/FE5UW+Q1QXFicyeTqyeI8/wBsJydOjh1lCa76rn72u7F9FZvxscCo1TjdLol/fA9R2swknClWirqC7qolwV3uvwzf2POTipr9DNa59MccfOL9qC3X0tbzu/ua5QV1VptxmrSunZu2a8+vAq7iTydrc73Lkt1JLgrIiva4Ku8RRp1klvNOM+Ccl8VuqzLfwknq0vDMq2FRdLC04yycm526WSX6G7eOrjYzrALi2yyOGiuBYmFzX6rN5n14Kph1RxWJorKO+qsOimr2OTjliY1nUhPW0VRnbu5JfI+b5Oz8Uei7Qxtj7rjh438pZGWok01JJq2aaumuqOTrPTmbNquvWjNQlRdNpTeacqjd91fSkne/NHtIzucTZuF+KzS4JttpW68TswRpKkwFcAgAQFFYyIwhgA7EAMLBYACwwsBBwMmJwqknkbmQcQPL4nD1KD3qa34fFDj4xLcLiIVI3g7rlxXRo7tWgmcTGbJcZOpT9mXG2kvHqZsaldDYGK7vEuL0rQt/rjmvs2eodZHgI4lu3wVoNSjfJby0Pa7KxscRSjUWT92cXrCa96L/AL0sPJWvvUCmh90NUTclYtO8bNO0lJWlFq6knwZxMd2Ui3vUaijfPcm/+3Hzz6nehS4kK6HTPPd15N9nsRezlT/3Rf7nW2d2bp02p1pKpJZqCvu36vj4HSpRZfOnck5dP1ajVu3f+10IxYKDI1FL+0RZc9rEO5nV+Zm2rjfw9GdVvNK0Vzm8or1JO/li2PObUrKpja0lpTjCkne+fH7plVCn3kvpT9X/AEMuEwsrKN3eTcqnmtDvYXD7qsXE9LaNOyLkJIZUMQXAoAAAiokhDQDAQwGMiMgdwAQDEx3EAmVzhcsADj7Q2Yp56NaNaoy7N2jUwlW8llKyk+FRLS/KS4PXxR35RMWKwUZJpq4XXqsJiYVYKcHeL9U+T6lyifPKNevg5b1Ntw4x1y6rij1OzO19Cov4n8J/M86Xm/g88urOnNn1jub6d6xnqIuVRSSlFpxeakmmmujWpTIvTHMwqaNKjdGeCNVMkrpFTgG4X7px9q9psNh24OXe1uFCjadXzSygusrHO+3TGnESjTjKcmoxinKUpOySXFs8TtLaUsXUjJJqjBvuISVnN8asl+i5eLDae0K2KaliLRpp3hhoO8U+DnL45fZfc04HC/FLV/ZcjOanxfgsJurPXi+ZtSFFDNJpgICoYXFcLgO4CuAEBkUMCQXEAErjIgQMAuAAAgAYCAAsRaJCKM1fDpnAx2zZwl3lF7sle8fgl0fI9O0U1aVyLrz+zdpJtqEp4et8cYTdNvrZZS80zrQ21i46VoT/AM3Dxk/WDic/aexlPNXjJe7KOUkYsLjakH3ddae7UWkl4cGTyvivQx7S4xfDhX5V1/2Ypdpse9JYWmuccPVqNf7ppGBM4W1MZWVW0ozp0otOnWpy3pJ2zlKGk452cX+o1cd/E4jEVsq2Kr1IvWEZRoU3/pppN+bZVTpQpxtCMYR1tFJeb5mHCbWTsqu7FyTcKkW+5qpauLej5xefibacHUl9K+7/AKAXYOg5y3msuC/fxOzSjZFNCjZGhFZtMYgKhiAAABDALiGICKGQuNMiJDIjKGMQBTAQwAAAAABkCESBIojYTRMLAUzp3MGM2dGSaaOrYg4kHjqsa+Gk7LvaTv7OkoZcOaJ0to95F70O8TyXdRlKz+WS+F346eGh6ethkzj1+zyct6MnC7z3bZjGtYsFs/dcoptqbvKO97MFb3Y/1PQ4XCqKVkQweAUEkjdFBLTURoBlQWAAAQAAAAgCHcQXE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46" y="4240727"/>
            <a:ext cx="2365093" cy="2014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DVD </a:t>
            </a:r>
            <a:endParaRPr lang="sk-SK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400" dirty="0" smtClean="0"/>
              <a:t>optický dátový </a:t>
            </a:r>
            <a:r>
              <a:rPr lang="sk-SK" sz="2400" dirty="0"/>
              <a:t>nosiča, </a:t>
            </a:r>
            <a:r>
              <a:rPr lang="sk-SK" sz="2400" dirty="0" smtClean="0"/>
              <a:t>napaľovanie </a:t>
            </a:r>
            <a:r>
              <a:rPr lang="sk-SK" sz="2400" dirty="0"/>
              <a:t>a čítanie dát laserom o vlnovej dĺžke </a:t>
            </a:r>
            <a:r>
              <a:rPr lang="sk-SK" sz="2400" dirty="0" smtClean="0"/>
              <a:t>650 </a:t>
            </a:r>
            <a:r>
              <a:rPr lang="sk-SK" sz="2400" dirty="0" err="1" smtClean="0"/>
              <a:t>nanometrov</a:t>
            </a:r>
            <a:r>
              <a:rPr lang="sk-SK" sz="2400" dirty="0" smtClean="0"/>
              <a:t> v DVD mechanikách,</a:t>
            </a:r>
          </a:p>
          <a:p>
            <a:r>
              <a:rPr lang="sk-SK" sz="2400" dirty="0" smtClean="0"/>
              <a:t>môže </a:t>
            </a:r>
            <a:r>
              <a:rPr lang="sk-SK" sz="2400" dirty="0"/>
              <a:t>obsahovať filmy vo vysokej obrazovej a zvukovej kvalite alebo rozličné iné </a:t>
            </a:r>
            <a:r>
              <a:rPr lang="sk-SK" sz="2400" dirty="0" smtClean="0"/>
              <a:t>údaje,</a:t>
            </a:r>
          </a:p>
          <a:p>
            <a:r>
              <a:rPr lang="sk-SK" sz="2400" dirty="0" smtClean="0"/>
              <a:t>disky </a:t>
            </a:r>
            <a:r>
              <a:rPr lang="sk-SK" sz="2400" dirty="0"/>
              <a:t>DVD majú rovnaké rozmery </a:t>
            </a:r>
            <a:r>
              <a:rPr lang="sk-SK" sz="2400" dirty="0" smtClean="0"/>
              <a:t>ako </a:t>
            </a:r>
            <a:r>
              <a:rPr lang="sk-SK" sz="2400" dirty="0"/>
              <a:t>kompaktné disky CD, ale dokážu uložiť až šesťkrát viac </a:t>
            </a:r>
            <a:r>
              <a:rPr lang="sk-SK" sz="2400" dirty="0" smtClean="0"/>
              <a:t>dát,</a:t>
            </a:r>
          </a:p>
          <a:p>
            <a:r>
              <a:rPr lang="sk-SK" sz="2400" dirty="0"/>
              <a:t>kapacita DVD je 4,7 GB (na jednej vrstve na jednej strane),</a:t>
            </a:r>
          </a:p>
          <a:p>
            <a:r>
              <a:rPr lang="sk-SK" sz="2400" dirty="0" smtClean="0"/>
              <a:t>DVD na dvoch stranách po </a:t>
            </a:r>
            <a:r>
              <a:rPr lang="sk-SK" sz="2400" dirty="0"/>
              <a:t>dve vrstvy na každej </a:t>
            </a:r>
            <a:r>
              <a:rPr lang="sk-SK" sz="2400" dirty="0" smtClean="0"/>
              <a:t>strane uchovajú až </a:t>
            </a:r>
            <a:r>
              <a:rPr lang="sk-SK" sz="2400" dirty="0"/>
              <a:t>17,1 </a:t>
            </a:r>
            <a:r>
              <a:rPr lang="sk-SK" sz="2400" dirty="0" smtClean="0"/>
              <a:t>GB dát.</a:t>
            </a:r>
          </a:p>
          <a:p>
            <a:endParaRPr lang="sk-SK" sz="1800" dirty="0"/>
          </a:p>
        </p:txBody>
      </p:sp>
      <p:sp>
        <p:nvSpPr>
          <p:cNvPr id="7" name="Tlačidlo akcie: Domov 6">
            <a:hlinkClick r:id="rId2" action="ppaction://hlinksldjump" highlightClick="1"/>
          </p:cNvPr>
          <p:cNvSpPr/>
          <p:nvPr/>
        </p:nvSpPr>
        <p:spPr bwMode="auto">
          <a:xfrm>
            <a:off x="6715140" y="5929330"/>
            <a:ext cx="857256" cy="714380"/>
          </a:xfrm>
          <a:prstGeom prst="actionButtonHo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511532"/>
            <a:ext cx="1169473" cy="113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6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220</TotalTime>
  <Words>606</Words>
  <Application>Microsoft Office PowerPoint</Application>
  <PresentationFormat>Prezentácia na obrazovke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Kimono</vt:lpstr>
      <vt:lpstr>Pamäťové zariadenia</vt:lpstr>
      <vt:lpstr>Čo je to pamäť?</vt:lpstr>
      <vt:lpstr>Rozdelenie pamätí podľa možnosti zápisu a čítania</vt:lpstr>
      <vt:lpstr>Rozdelenie pamätí podľa spôsobu používania:</vt:lpstr>
      <vt:lpstr>Vnútorná pamäť počítača</vt:lpstr>
      <vt:lpstr>Vonkajšia pamäť počítača</vt:lpstr>
      <vt:lpstr>Disketa</vt:lpstr>
      <vt:lpstr>CD (COMPACT DISC)</vt:lpstr>
      <vt:lpstr>DVD </vt:lpstr>
      <vt:lpstr>Blu-Ray </vt:lpstr>
      <vt:lpstr>USB kľúč</vt:lpstr>
      <vt:lpstr>Použité 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Pamäťové zariadenia</dc:title>
  <dc:creator>kikush</dc:creator>
  <cp:lastModifiedBy>gabca</cp:lastModifiedBy>
  <cp:revision>16</cp:revision>
  <dcterms:created xsi:type="dcterms:W3CDTF">2013-04-11T16:03:20Z</dcterms:created>
  <dcterms:modified xsi:type="dcterms:W3CDTF">2013-04-21T17:33:24Z</dcterms:modified>
</cp:coreProperties>
</file>